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2" r:id="rId12"/>
    <p:sldId id="30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00" r:id="rId31"/>
    <p:sldId id="285" r:id="rId32"/>
    <p:sldId id="301" r:id="rId33"/>
    <p:sldId id="287" r:id="rId34"/>
    <p:sldId id="288" r:id="rId35"/>
    <p:sldId id="290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291" r:id="rId46"/>
    <p:sldId id="293" r:id="rId47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US" dirty="0"/>
              <a:t>0</a:t>
            </a:r>
            <a:r>
              <a:rPr dirty="0"/>
              <a:t> 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US" dirty="0"/>
              <a:t>5</a:t>
            </a:r>
            <a:r>
              <a:rPr dirty="0"/>
              <a:t> - Clustering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HOW DO WE CLUSTER DATA?</a:t>
            </a:r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21080"/>
          </a:xfrm>
        </p:spPr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 has 8 clustering algorithms…</a:t>
            </a:r>
          </a:p>
        </p:txBody>
      </p:sp>
      <p:pic>
        <p:nvPicPr>
          <p:cNvPr id="1026" name="Picture 2" descr="../../_images/plot_cluster_comparis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" y="1037078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710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dirty="0"/>
              <a:t>K-means</a:t>
            </a:r>
            <a:endParaRPr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7351748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259" name="Shape 259"/>
          <p:cNvSpPr/>
          <p:nvPr/>
        </p:nvSpPr>
        <p:spPr>
          <a:xfrm>
            <a:off x="566737" y="1104900"/>
            <a:ext cx="8382001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 (note that k is an input)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1 - CHOOSE CENTROIDS</a:t>
            </a:r>
          </a:p>
        </p:txBody>
      </p:sp>
      <p:sp>
        <p:nvSpPr>
          <p:cNvPr id="267" name="Shape 267"/>
          <p:cNvSpPr/>
          <p:nvPr/>
        </p:nvSpPr>
        <p:spPr>
          <a:xfrm>
            <a:off x="566737" y="1104900"/>
            <a:ext cx="8382001" cy="223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There are several options: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     - randomly (but may yield divergent behavior)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     - perform alternative clustering task, use resulting centroids as initial k-means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     - start with global centroid, choose point at max distance, repeat (but might select outlier)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2 - ASSESS SIMILARITY</a:t>
            </a:r>
          </a:p>
        </p:txBody>
      </p:sp>
      <p:sp>
        <p:nvSpPr>
          <p:cNvPr id="275" name="Shape 275"/>
          <p:cNvSpPr/>
          <p:nvPr/>
        </p:nvSpPr>
        <p:spPr>
          <a:xfrm>
            <a:off x="566737" y="1104900"/>
            <a:ext cx="8382001" cy="37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The similarity criterion is determined by the measure we choose.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In the case of k-means clustering, the similarity metric is </a:t>
            </a:r>
            <a:r>
              <a:rPr lang="en-US" dirty="0"/>
              <a:t>often </a:t>
            </a:r>
            <a:r>
              <a:rPr dirty="0"/>
              <a:t>the </a:t>
            </a:r>
            <a:r>
              <a:rPr b="1" dirty="0"/>
              <a:t>Euclidian distance:</a:t>
            </a:r>
            <a:endParaRPr lang="en-US" b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b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b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Which means that you probably don’t want different ranges across different parameters (e.g. 0-1 on one parameter 0-1million on another).</a:t>
            </a:r>
            <a:endParaRPr b="1" dirty="0"/>
          </a:p>
        </p:txBody>
      </p:sp>
      <p:pic>
        <p:nvPicPr>
          <p:cNvPr id="276" name="image1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8656" y="2810573"/>
            <a:ext cx="4185763" cy="806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3 - RECALCULATE CENTROID POSITIONS</a:t>
            </a:r>
          </a:p>
        </p:txBody>
      </p:sp>
      <p:sp>
        <p:nvSpPr>
          <p:cNvPr id="284" name="Shape 284"/>
          <p:cNvSpPr/>
          <p:nvPr/>
        </p:nvSpPr>
        <p:spPr>
          <a:xfrm>
            <a:off x="566737" y="1104900"/>
            <a:ext cx="8382001" cy="151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Q:  How do we re-compute the positions of the centres at each iteration of the algorithm?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A:  By calculating the centroid (i.e., the geometric centre)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4 - CONVERGENCE</a:t>
            </a:r>
          </a:p>
        </p:txBody>
      </p:sp>
      <p:sp>
        <p:nvSpPr>
          <p:cNvPr id="292" name="Shape 292"/>
          <p:cNvSpPr/>
          <p:nvPr/>
        </p:nvSpPr>
        <p:spPr>
          <a:xfrm>
            <a:off x="566737" y="1104900"/>
            <a:ext cx="8382001" cy="213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We iterate until some stopping criteria are met; in general, suitable convergence is achieved in a small number of steps.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Stopping criteria can be based on the centroids (eg, if positions change by no more than ε) or on the points (eg, if no more than x% change clusters between iterations).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00" name="Shape 300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301" name="Shape 301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315" name="Shape 315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23" name="Shape 323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324" name="Shape 324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339" name="Group 339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337" name="Shape 33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340" name="Shape 340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343" name="Shape 34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346" name="Shape 346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347" name="Shape 347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What is Clustering?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What is K-Means and how does it work?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Discussion - Homework, Project, Kaggle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3" name="Shape 3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55" name="Shape 355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356" name="Shape 356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371" name="Group 371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369" name="Shape 36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374" name="Group 374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372" name="Shape 37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375" name="Shape 37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378" name="Shape 378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9" name="Shape 379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390" name="Shape 390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98" name="Shape 398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399" name="Shape 399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414" name="Group 414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412" name="Shape 41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17" name="Group 417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415" name="Shape 41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418" name="Shape 418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421" name="Shape 421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6" name="Shape 426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8" name="Shape 428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0" name="Shape 430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1" name="Shape 431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433" name="Shape 433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9" name="Shape 4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40" name="Shape 4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41" name="Shape 441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442" name="Shape 442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3" name="Shape 443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457" name="Group 457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455" name="Shape 45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458" name="Shape 458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63" name="Group 463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461" name="Shape 461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464" name="Shape 464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465" name="Shape 465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1" name="Shape 4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73" name="Shape 473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474" name="Shape 474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489" name="Group 489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487" name="Shape 48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490" name="Shape 490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95" name="Group 495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493" name="Shape 49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496" name="Shape 496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7" name="Shape 497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1" name="Shape 501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2" name="Shape 502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507" name="Shape 507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15" name="Shape 515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516" name="Shape 516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531" name="Group 531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529" name="Shape 52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32" name="Shape 53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37" name="Group 537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535" name="Shape 53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538" name="Shape 538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9" name="Shape 539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1" name="Shape 541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2" name="Shape 542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3" name="Shape 543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5" name="Shape 545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549" name="Shape 549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5" name="Shape 5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56" name="Shape 5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57" name="Shape 557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558" name="Shape 558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9" name="Shape 559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573" name="Group 573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571" name="Shape 571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74" name="Shape 574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79" name="Group 579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577" name="Shape 57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580" name="Shape 580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1" name="Shape 581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3" name="Shape 583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4" name="Shape 584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6967536" y="3390899"/>
            <a:ext cx="115099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8348476" y="3192954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8" name="Shape 588"/>
          <p:cNvSpPr/>
          <p:nvPr/>
        </p:nvSpPr>
        <p:spPr>
          <a:xfrm flipV="1">
            <a:off x="8333637" y="2904999"/>
            <a:ext cx="30079" cy="86175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8129376" y="3078583"/>
            <a:ext cx="75571" cy="3626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591" name="Shape 591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7" name="Shape 5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98" name="Shape 5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99" name="Shape 599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600" name="Shape 600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01" name="Shape 601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615" name="Group 615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613" name="Shape 61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616" name="Shape 616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621" name="Group 621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619" name="Shape 61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622" name="Shape 622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623" name="Shape 623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27" name="Shape 62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sz="7200" dirty="0"/>
              <a:t>HOW DO WE KNOW OUR</a:t>
            </a:r>
            <a:r>
              <a:rPr lang="en-US" sz="7200" dirty="0"/>
              <a:t> k-MEANS</a:t>
            </a:r>
            <a:r>
              <a:rPr sz="7200" dirty="0"/>
              <a:t> CLUSTERS ARE ANY GOOD?</a:t>
            </a:r>
          </a:p>
        </p:txBody>
      </p:sp>
      <p:sp>
        <p:nvSpPr>
          <p:cNvPr id="628" name="Shape 62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4" name="Shape 6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635" name="Shape 6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36" name="Shape 636"/>
          <p:cNvSpPr/>
          <p:nvPr/>
        </p:nvSpPr>
        <p:spPr>
          <a:xfrm>
            <a:off x="454024" y="1429572"/>
            <a:ext cx="845502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+mn-lt"/>
              </a:rPr>
              <a:t>In general, k-means will converge to a solution and return a partition of k clusters, </a:t>
            </a:r>
            <a:r>
              <a:rPr i="1" dirty="0">
                <a:latin typeface="+mn-lt"/>
              </a:rPr>
              <a:t>even if no natural clusters exist in the data</a:t>
            </a:r>
            <a:r>
              <a:rPr dirty="0">
                <a:latin typeface="+mn-lt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COHESION</a:t>
            </a:r>
            <a:endParaRPr dirty="0"/>
          </a:p>
        </p:txBody>
      </p:sp>
      <p:sp>
        <p:nvSpPr>
          <p:cNvPr id="644" name="Shape 644"/>
          <p:cNvSpPr/>
          <p:nvPr/>
        </p:nvSpPr>
        <p:spPr>
          <a:xfrm>
            <a:off x="454024" y="1429572"/>
            <a:ext cx="8455027" cy="3885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Cohesion measures clustering effectiveness within a cluster.</a:t>
            </a: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How far are the points in the cluster away from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the centroid?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Add up those distances.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We’d like to see a small number.</a:t>
            </a:r>
          </a:p>
        </p:txBody>
      </p:sp>
      <p:pic>
        <p:nvPicPr>
          <p:cNvPr id="64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4487" y="1880295"/>
            <a:ext cx="35941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14.png"/>
          <p:cNvPicPr>
            <a:picLocks noChangeAspect="1"/>
          </p:cNvPicPr>
          <p:nvPr/>
        </p:nvPicPr>
        <p:blipFill rotWithShape="1">
          <a:blip r:embed="rId3">
            <a:extLst/>
          </a:blip>
          <a:srcRect r="72836" b="40919"/>
          <a:stretch/>
        </p:blipFill>
        <p:spPr>
          <a:xfrm>
            <a:off x="6478588" y="2747474"/>
            <a:ext cx="2009127" cy="1967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IS CLUSTERING AND WHY DO IT?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- SEPARATION</a:t>
            </a:r>
            <a:endParaRPr dirty="0"/>
          </a:p>
        </p:txBody>
      </p:sp>
      <p:sp>
        <p:nvSpPr>
          <p:cNvPr id="644" name="Shape 644"/>
          <p:cNvSpPr/>
          <p:nvPr/>
        </p:nvSpPr>
        <p:spPr>
          <a:xfrm>
            <a:off x="454024" y="1429572"/>
            <a:ext cx="8455027" cy="1500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Separation measures clustering effectiveness between clusters.</a:t>
            </a: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i.e. How far apart are the centroids?</a:t>
            </a:r>
            <a:endParaRPr dirty="0"/>
          </a:p>
        </p:txBody>
      </p:sp>
      <p:pic>
        <p:nvPicPr>
          <p:cNvPr id="64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437" y="1801285"/>
            <a:ext cx="36322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14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6316" b="39492"/>
          <a:stretch/>
        </p:blipFill>
        <p:spPr>
          <a:xfrm>
            <a:off x="4067142" y="2818726"/>
            <a:ext cx="4710145" cy="20145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716167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SILHOUETTE COEFFICIENT</a:t>
            </a:r>
            <a:endParaRPr dirty="0"/>
          </a:p>
        </p:txBody>
      </p:sp>
      <p:sp>
        <p:nvSpPr>
          <p:cNvPr id="663" name="Shape 663"/>
          <p:cNvSpPr/>
          <p:nvPr/>
        </p:nvSpPr>
        <p:spPr>
          <a:xfrm>
            <a:off x="454024" y="1429572"/>
            <a:ext cx="8455027" cy="2603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One useful measure than combines the ideas of cohesion and separation is the silhouette coefficient. For point </a:t>
            </a:r>
            <a:r>
              <a:rPr baseline="-5999" dirty="0" err="1"/>
              <a:t>i</a:t>
            </a:r>
            <a:r>
              <a:rPr dirty="0"/>
              <a:t>, this is given by: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such that: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    </a:t>
            </a:r>
            <a:r>
              <a:rPr dirty="0" err="1"/>
              <a:t>a</a:t>
            </a:r>
            <a:r>
              <a:rPr baseline="-5999" dirty="0" err="1"/>
              <a:t>i</a:t>
            </a:r>
            <a:r>
              <a:rPr dirty="0"/>
              <a:t> = </a:t>
            </a:r>
            <a:r>
              <a:rPr lang="en-US" dirty="0"/>
              <a:t>average distance from </a:t>
            </a:r>
            <a:r>
              <a:rPr lang="en-US" i="1" dirty="0" err="1"/>
              <a:t>i</a:t>
            </a:r>
            <a:r>
              <a:rPr lang="en-US" dirty="0"/>
              <a:t> to the other members of its clump</a:t>
            </a:r>
            <a:endParaRPr baseline="-5999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    b</a:t>
            </a:r>
            <a:r>
              <a:rPr baseline="-5999" dirty="0"/>
              <a:t>i</a:t>
            </a:r>
            <a:r>
              <a:rPr dirty="0"/>
              <a:t> = </a:t>
            </a:r>
            <a:r>
              <a:rPr lang="en-US" dirty="0"/>
              <a:t>average distance from </a:t>
            </a:r>
            <a:r>
              <a:rPr lang="en-US" i="1" dirty="0" err="1"/>
              <a:t>i</a:t>
            </a:r>
            <a:r>
              <a:rPr lang="en-US" dirty="0"/>
              <a:t> to the members of the next best clump</a:t>
            </a:r>
            <a:endParaRPr dirty="0"/>
          </a:p>
        </p:txBody>
      </p:sp>
      <p:pic>
        <p:nvPicPr>
          <p:cNvPr id="6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587" y="2305050"/>
            <a:ext cx="2501901" cy="64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62467"/>
          </a:xfrm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SILHOUETTE COEFFICIENT</a:t>
            </a:r>
            <a:endParaRPr dirty="0"/>
          </a:p>
        </p:txBody>
      </p:sp>
      <p:pic>
        <p:nvPicPr>
          <p:cNvPr id="6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408" y="2200634"/>
            <a:ext cx="5722369" cy="148142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4963886" y="1721922"/>
            <a:ext cx="47501" cy="478712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468153" y="993062"/>
            <a:ext cx="849758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If it’s closer to members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of another cluster than it is to it’s own cluster, this numerator goes negative</a:t>
            </a:r>
            <a:r>
              <a:rPr kumimoji="0" lang="en-US" sz="23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(</a:t>
            </a:r>
            <a:r>
              <a:rPr kumimoji="0" lang="en-US" sz="23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bad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)</a:t>
            </a:r>
            <a:endParaRPr kumimoji="0" lang="en-US" sz="23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16947" y="3467596"/>
            <a:ext cx="0" cy="498762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-83130" y="3890302"/>
            <a:ext cx="6372862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But if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it’s a long way away from anything, it was probably a lost cause anyway. </a:t>
            </a:r>
            <a:r>
              <a:rPr lang="en-US" b="0" dirty="0"/>
              <a:t>A big denominator will make it close to zero.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289732" y="2413055"/>
            <a:ext cx="880045" cy="16265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729754" y="3322309"/>
            <a:ext cx="748145" cy="5937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7169777" y="1678269"/>
            <a:ext cx="1938598" cy="3288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If it’s a long way from another cluster, then b will be much bigger than a, so this will get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close to +1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(good)</a:t>
            </a: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58742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78" name="Shape 6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679" name="Shape 6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80" name="Shape 680"/>
          <p:cNvSpPr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 silhouette coefficient for the cluster C</a:t>
            </a:r>
            <a:r>
              <a:rPr baseline="-5999"/>
              <a:t>i</a:t>
            </a:r>
            <a:r>
              <a:t> is given by the average silhouette coefficient across all points in C</a:t>
            </a:r>
            <a:r>
              <a:rPr baseline="-5999"/>
              <a:t>i</a:t>
            </a:r>
            <a:r>
              <a:t>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 overall silhouette coefficient is given by the average silhouette coefficient across all clusters:</a:t>
            </a:r>
          </a:p>
        </p:txBody>
      </p:sp>
      <p:pic>
        <p:nvPicPr>
          <p:cNvPr id="681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606" y="2216150"/>
            <a:ext cx="3263901" cy="82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8706" y="3984848"/>
            <a:ext cx="3441701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8" name="Shape 6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689" name="Shape 6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90" name="Shape 690"/>
          <p:cNvSpPr/>
          <p:nvPr/>
        </p:nvSpPr>
        <p:spPr>
          <a:xfrm>
            <a:off x="454024" y="1429572"/>
            <a:ext cx="8455027" cy="182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One useful application of cluster validation is to determine the best number of clusters for your dataset.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Q:  How would you do this?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A:  By computing the S</a:t>
            </a:r>
            <a:r>
              <a:rPr lang="en-US" dirty="0"/>
              <a:t>ilhouette Coefficient</a:t>
            </a:r>
            <a:r>
              <a:rPr dirty="0"/>
              <a:t> for different values of k.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3" name="Shape 70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706" name="Shape 706"/>
          <p:cNvSpPr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Strengths: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K-means is a popular algorithm because of its computational efficiency and simple and intuitive nature.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Weaknesses: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However, K-means is highly scale dependent, and is not suitable for data with widely varying shapes and densities.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dirty="0"/>
              <a:t>DBSCAN</a:t>
            </a:r>
            <a:endParaRPr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25042936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3" name="Shape 70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0368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DBSCAN</a:t>
            </a:r>
            <a:endParaRPr dirty="0"/>
          </a:p>
        </p:txBody>
      </p:sp>
      <p:sp>
        <p:nvSpPr>
          <p:cNvPr id="706" name="Shape 706"/>
          <p:cNvSpPr/>
          <p:nvPr/>
        </p:nvSpPr>
        <p:spPr>
          <a:xfrm>
            <a:off x="6272315" y="2949614"/>
            <a:ext cx="263356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marR="65828" lvl="4" indent="-4572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endParaRPr dirty="0"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61912" y="2203580"/>
            <a:ext cx="4275117" cy="726440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Choose a point: does it have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enough </a:t>
            </a:r>
            <a:r>
              <a:rPr kumimoji="0" lang="en-US" sz="18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neighbours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in range?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153" y="1298044"/>
            <a:ext cx="5671390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Choose</a:t>
            </a:r>
            <a:r>
              <a:rPr kumimoji="0" lang="en-US" sz="18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a minimum neighbor count and a radius.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47664" y="2414248"/>
            <a:ext cx="3094444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Put it aside until later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32246" y="3602412"/>
            <a:ext cx="4275117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Are any of them in a cluster?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379444" y="4343372"/>
            <a:ext cx="4860347" cy="726440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+mn-lt"/>
              </a:rPr>
              <a:t>Put this point in that cluster.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+mn-lt"/>
              </a:rPr>
              <a:t>(Merge clusters if there are several)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3143" y="4408364"/>
            <a:ext cx="3809320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+mn-lt"/>
              </a:rPr>
              <a:t>Make a new cluster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189477" y="2439706"/>
            <a:ext cx="758239" cy="396025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3605331" y="3057893"/>
            <a:ext cx="758239" cy="396025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2" name="Right Arrow 21"/>
          <p:cNvSpPr/>
          <p:nvPr/>
        </p:nvSpPr>
        <p:spPr>
          <a:xfrm rot="7445427">
            <a:off x="2729608" y="4026240"/>
            <a:ext cx="758239" cy="396025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3" name="Right Arrow 22"/>
          <p:cNvSpPr/>
          <p:nvPr/>
        </p:nvSpPr>
        <p:spPr>
          <a:xfrm rot="3186863">
            <a:off x="4353175" y="4145359"/>
            <a:ext cx="758239" cy="396025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450205" y="2387982"/>
            <a:ext cx="758239" cy="396025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9529" y="2094969"/>
            <a:ext cx="51772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82463" y="3033031"/>
            <a:ext cx="62677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Yes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08024" y="4015824"/>
            <a:ext cx="495328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02868" y="3932229"/>
            <a:ext cx="62677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64813" y="1973685"/>
            <a:ext cx="114906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Repeat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2137560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../../_images/plot_dbsca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83" y="-3865"/>
            <a:ext cx="7015554" cy="52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2083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2476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47671"/>
            <a:ext cx="8426769" cy="4030980"/>
          </a:xfrm>
        </p:spPr>
        <p:txBody>
          <a:bodyPr/>
          <a:lstStyle/>
          <a:p>
            <a:r>
              <a:rPr lang="en-US" b="0" dirty="0"/>
              <a:t>﻿DBSCAN cannot cluster data sets well with differences in densities</a:t>
            </a:r>
          </a:p>
          <a:p>
            <a:pPr lvl="1"/>
            <a:r>
              <a:rPr lang="en-US" b="0" dirty="0"/>
              <a:t>What neighbor count and radius would you choose?</a:t>
            </a:r>
          </a:p>
          <a:p>
            <a:r>
              <a:rPr lang="en-US" b="0" dirty="0"/>
              <a:t>Double the data = 4 times the memory requirements</a:t>
            </a:r>
          </a:p>
        </p:txBody>
      </p:sp>
    </p:spTree>
    <p:extLst>
      <p:ext uri="{BB962C8B-B14F-4D97-AF65-F5344CB8AC3E}">
        <p14:creationId xmlns:p14="http://schemas.microsoft.com/office/powerpoint/2010/main" val="4538126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CLUSTERING</a:t>
            </a:r>
          </a:p>
        </p:txBody>
      </p:sp>
      <p:sp>
        <p:nvSpPr>
          <p:cNvPr id="179" name="Shape 179"/>
          <p:cNvSpPr/>
          <p:nvPr/>
        </p:nvSpPr>
        <p:spPr>
          <a:xfrm>
            <a:off x="454024" y="2434652"/>
            <a:ext cx="5080399" cy="111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What is a Cluster?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Why would we do this?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What is K-Means?</a:t>
            </a:r>
          </a:p>
        </p:txBody>
      </p:sp>
      <p:sp>
        <p:nvSpPr>
          <p:cNvPr id="180" name="Shape 180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95" name="Group 195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193" name="Shape 19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196" name="Shape 196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199" name="Shape 19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202" name="Shape 202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203" name="Shape 203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sz="6000" dirty="0"/>
              <a:t>Interactive Immersive Experience</a:t>
            </a:r>
            <a:br>
              <a:rPr lang="en-US" sz="6000" dirty="0"/>
            </a:br>
            <a:r>
              <a:rPr lang="en-US" sz="2400" dirty="0"/>
              <a:t>Cards,</a:t>
            </a:r>
            <a:br>
              <a:rPr lang="en-US" sz="2400" dirty="0"/>
            </a:br>
            <a:r>
              <a:rPr lang="en-US" sz="2400" dirty="0"/>
              <a:t>Sticky labels,</a:t>
            </a:r>
            <a:br>
              <a:rPr lang="en-US" sz="2400" dirty="0"/>
            </a:br>
            <a:r>
              <a:rPr lang="en-US" sz="2400" dirty="0"/>
              <a:t>Measuring tape</a:t>
            </a:r>
            <a:endParaRPr sz="2400"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45936102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</a:t>
            </a:r>
            <a:r>
              <a:rPr lang="en-US" dirty="0" err="1"/>
              <a:t>sklearn</a:t>
            </a:r>
            <a:r>
              <a:rPr lang="en-US" dirty="0"/>
              <a:t>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=‘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++’,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n_clusters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DF[[‘Column1’,’Column2’]]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Clusters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fit_predict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DF[‘Cluster’] = Clusters</a:t>
            </a:r>
          </a:p>
        </p:txBody>
      </p:sp>
    </p:spTree>
    <p:extLst>
      <p:ext uri="{BB962C8B-B14F-4D97-AF65-F5344CB8AC3E}">
        <p14:creationId xmlns:p14="http://schemas.microsoft.com/office/powerpoint/2010/main" val="139798908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Displaying a 2D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Colouring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([‘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red’,’green’,’blue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matplotlib.pyplot.scatter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(DF.Column1, DF.Column2,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color=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Colouring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[Clusters])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Matplotlib.pyplot.scatter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cluster_centers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[:,0],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cluster_centers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[:,1],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marker=“+”, s=30)</a:t>
            </a:r>
          </a:p>
          <a:p>
            <a:pPr marL="40639" indent="0">
              <a:buNone/>
            </a:pPr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29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DBSCAN </a:t>
            </a:r>
            <a:r>
              <a:rPr lang="en-US" dirty="0" err="1"/>
              <a:t>sklearn</a:t>
            </a:r>
            <a:r>
              <a:rPr lang="en-US" dirty="0"/>
              <a:t>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﻿import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sklearn.cluster.KMeans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=200,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DF[[‘Column1’,’Column2’]]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Clusters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Clusterer.fit_predict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DF[‘Cluster’] = Clusters</a:t>
            </a:r>
          </a:p>
          <a:p>
            <a:pPr marL="40639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4629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Silhouette (Scoring API)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S=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sklearn.metrics.silhouette_score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Interesting_Scores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Clusters)</a:t>
            </a:r>
          </a:p>
        </p:txBody>
      </p:sp>
    </p:spTree>
    <p:extLst>
      <p:ext uri="{BB962C8B-B14F-4D97-AF65-F5344CB8AC3E}">
        <p14:creationId xmlns:p14="http://schemas.microsoft.com/office/powerpoint/2010/main" val="321029340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0" name="Shape 710"/>
          <p:cNvSpPr>
            <a:spLocks noGrp="1"/>
          </p:cNvSpPr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711" name="Shape 71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7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8522" y="1159627"/>
            <a:ext cx="4130799" cy="3705309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6" name="Shape 72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endParaRPr sz="1900" dirty="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endParaRPr sz="1900" dirty="0"/>
          </a:p>
        </p:txBody>
      </p:sp>
      <p:sp>
        <p:nvSpPr>
          <p:cNvPr id="727" name="Shape 72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SCIENCE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CLUSTER?</a:t>
            </a:r>
          </a:p>
        </p:txBody>
      </p:sp>
      <p:sp>
        <p:nvSpPr>
          <p:cNvPr id="211" name="Shape 211"/>
          <p:cNvSpPr/>
          <p:nvPr/>
        </p:nvSpPr>
        <p:spPr>
          <a:xfrm>
            <a:off x="454024" y="1325562"/>
            <a:ext cx="8455027" cy="291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+mn-lt"/>
              </a:rPr>
              <a:t>U</a:t>
            </a:r>
            <a:r>
              <a:rPr dirty="0">
                <a:latin typeface="+mn-lt"/>
              </a:rPr>
              <a:t>nsupervised learning is when we are trying to find interesting patterns or groups in our data. </a:t>
            </a:r>
            <a:endParaRPr lang="en-US" dirty="0">
              <a:latin typeface="+mn-lt"/>
            </a:endParaRP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dirty="0">
                <a:latin typeface="+mn-lt"/>
              </a:rPr>
              <a:t>We don’t have a variable we are trying to predict (a Y value).</a:t>
            </a:r>
            <a:r>
              <a:rPr lang="en-US" dirty="0">
                <a:latin typeface="+mn-lt"/>
              </a:rPr>
              <a:t>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+mn-lt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+mn-lt"/>
              </a:rPr>
              <a:t>Clustering aims to discover subgroups in our data where the points are similar to each other.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US" dirty="0">
                <a:latin typeface="+mn-lt"/>
              </a:rPr>
              <a:t>We have to decide what variables we will construct the groups on.</a:t>
            </a:r>
          </a:p>
          <a:p>
            <a:pPr marL="342900" marR="65828" lvl="6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US" dirty="0">
                <a:latin typeface="+mn-lt"/>
              </a:rPr>
              <a:t>What makes them different (or similar)?</a:t>
            </a:r>
            <a:endParaRPr dirty="0">
              <a:latin typeface="+mn-lt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19" name="Shape 219"/>
          <p:cNvSpPr/>
          <p:nvPr/>
        </p:nvSpPr>
        <p:spPr>
          <a:xfrm>
            <a:off x="454024" y="1429572"/>
            <a:ext cx="8455027" cy="3000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i="1" dirty="0"/>
              <a:t>To give us a hint about what might be worth visualizing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i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To enhance our understanding of a dataset by dividing the data into groups.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Clustering provides a layer of abstraction from individual data points.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The goal is to extract and enhance the natural structure of the data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27" name="Shape 227"/>
          <p:cNvSpPr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Marketing teams might want to group customers into like groups as a way of summarising the data</a:t>
            </a:r>
          </a:p>
        </p:txBody>
      </p:sp>
      <p:pic>
        <p:nvPicPr>
          <p:cNvPr id="228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0032" y="2304145"/>
            <a:ext cx="2783010" cy="278301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36" name="Shape 236"/>
          <p:cNvSpPr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Financial groups may want to group transactions into like groups as a way to find unusual payments</a:t>
            </a:r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2732" y="2617590"/>
            <a:ext cx="4037611" cy="246743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45" name="Shape 245"/>
          <p:cNvSpPr/>
          <p:nvPr/>
        </p:nvSpPr>
        <p:spPr>
          <a:xfrm>
            <a:off x="454024" y="1429572"/>
            <a:ext cx="8455027" cy="30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Genetics data can be clustered to identify ancestry</a:t>
            </a:r>
          </a:p>
        </p:txBody>
      </p:sp>
      <p:pic>
        <p:nvPicPr>
          <p:cNvPr id="246" name="image7.jpg" descr="http://upload.wikimedia.org/wikipedia/commons/a/a1/Rosenberg_1048people_993marker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363965" y="346939"/>
            <a:ext cx="2635146" cy="6443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1511</Words>
  <Application>Microsoft Office PowerPoint</Application>
  <PresentationFormat>Custom</PresentationFormat>
  <Paragraphs>315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Courier New</vt:lpstr>
      <vt:lpstr>Gill Sans</vt:lpstr>
      <vt:lpstr>Helvetica</vt:lpstr>
      <vt:lpstr>Lucida Grande</vt:lpstr>
      <vt:lpstr>News706 BT</vt:lpstr>
      <vt:lpstr>Trebuchet MS</vt:lpstr>
      <vt:lpstr>White</vt:lpstr>
      <vt:lpstr>DATA SCIENCE 10 WEEK PART TIME COURSE  Week 5 - Clustering</vt:lpstr>
      <vt:lpstr>AGENDA</vt:lpstr>
      <vt:lpstr>WHAT IS CLUSTERING AND WHY DO IT?</vt:lpstr>
      <vt:lpstr>CLUSTERING</vt:lpstr>
      <vt:lpstr>WHAT IS A CLUSTER?</vt:lpstr>
      <vt:lpstr>WHY WOULD WE CLUSTER DATA?</vt:lpstr>
      <vt:lpstr>WHY WOULD WE CLUSTER DATA?</vt:lpstr>
      <vt:lpstr>WHY WOULD WE CLUSTER DATA?</vt:lpstr>
      <vt:lpstr>WHY WOULD WE CLUSTER DATA?</vt:lpstr>
      <vt:lpstr>HOW DO WE CLUSTER DATA?</vt:lpstr>
      <vt:lpstr>Scikit-learn has 8 clustering algorithms…</vt:lpstr>
      <vt:lpstr>K-means</vt:lpstr>
      <vt:lpstr>KMEANS ALGORITHM</vt:lpstr>
      <vt:lpstr>STEP 1 - CHOOSE CENTROIDS</vt:lpstr>
      <vt:lpstr>STEP 2 - ASSESS SIMILARITY</vt:lpstr>
      <vt:lpstr>STEP 3 - RECALCULATE CENTROID POSITIONS</vt:lpstr>
      <vt:lpstr>STEP 4 - CONVERGENCE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HOW DO WE KNOW OUR k-MEANS CLUSTERS ARE ANY GOOD?</vt:lpstr>
      <vt:lpstr>CLUSTER VALIDATION</vt:lpstr>
      <vt:lpstr>CLUSTER VALIDATION – COHESION</vt:lpstr>
      <vt:lpstr>CLUSTER VALIDATION - SEPARATION</vt:lpstr>
      <vt:lpstr>CLUSTER VALIDATION – SILHOUETTE COEFFICIENT</vt:lpstr>
      <vt:lpstr>CLUSTER VALIDATION – SILHOUETTE COEFFICIENT</vt:lpstr>
      <vt:lpstr>CLUSTER VALIDATION</vt:lpstr>
      <vt:lpstr>CLUSTER VALIDATION</vt:lpstr>
      <vt:lpstr>CLUSTER VALIDATION</vt:lpstr>
      <vt:lpstr>DBSCAN</vt:lpstr>
      <vt:lpstr>DBSCAN</vt:lpstr>
      <vt:lpstr>PowerPoint Presentation</vt:lpstr>
      <vt:lpstr>Limitations</vt:lpstr>
      <vt:lpstr>Interactive Immersive Experience Cards, Sticky labels, Measuring tape</vt:lpstr>
      <vt:lpstr>KMeans sklearn API</vt:lpstr>
      <vt:lpstr>Displaying a 2D clustering</vt:lpstr>
      <vt:lpstr>DBSCAN sklearn API</vt:lpstr>
      <vt:lpstr>Silhouette (Scoring API)</vt:lpstr>
      <vt:lpstr>LAB</vt:lpstr>
      <vt:lpstr>DISCUSSION TIME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5 - Clustering</dc:title>
  <cp:lastModifiedBy>Greg Baker</cp:lastModifiedBy>
  <cp:revision>25</cp:revision>
  <dcterms:modified xsi:type="dcterms:W3CDTF">2016-07-02T08:11:31Z</dcterms:modified>
</cp:coreProperties>
</file>